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7" r:id="rId1"/>
  </p:sldMasterIdLst>
  <p:notesMasterIdLst>
    <p:notesMasterId r:id="rId24"/>
  </p:notesMasterIdLst>
  <p:handoutMasterIdLst>
    <p:handoutMasterId r:id="rId25"/>
  </p:handoutMasterIdLst>
  <p:sldIdLst>
    <p:sldId id="286" r:id="rId2"/>
    <p:sldId id="323" r:id="rId3"/>
    <p:sldId id="291" r:id="rId4"/>
    <p:sldId id="318" r:id="rId5"/>
    <p:sldId id="308" r:id="rId6"/>
    <p:sldId id="326" r:id="rId7"/>
    <p:sldId id="311" r:id="rId8"/>
    <p:sldId id="313" r:id="rId9"/>
    <p:sldId id="327" r:id="rId10"/>
    <p:sldId id="307" r:id="rId11"/>
    <p:sldId id="297" r:id="rId12"/>
    <p:sldId id="292" r:id="rId13"/>
    <p:sldId id="309" r:id="rId14"/>
    <p:sldId id="298" r:id="rId15"/>
    <p:sldId id="299" r:id="rId16"/>
    <p:sldId id="301" r:id="rId17"/>
    <p:sldId id="302" r:id="rId18"/>
    <p:sldId id="303" r:id="rId19"/>
    <p:sldId id="304" r:id="rId20"/>
    <p:sldId id="289" r:id="rId21"/>
    <p:sldId id="305" r:id="rId22"/>
    <p:sldId id="314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2464" autoAdjust="0"/>
  </p:normalViewPr>
  <p:slideViewPr>
    <p:cSldViewPr>
      <p:cViewPr>
        <p:scale>
          <a:sx n="89" d="100"/>
          <a:sy n="89" d="100"/>
        </p:scale>
        <p:origin x="-2274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082" y="-67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93713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DB2B3CB4-C635-419A-940B-BFBB0CDCC799}" type="datetimeFigureOut">
              <a:rPr lang="en-US"/>
              <a:pPr>
                <a:defRPr/>
              </a:pPr>
              <a:t>4/20/2015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2B2309DF-CB8F-4479-96CD-4C84469C4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73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500" dirty="0" smtClean="0">
              <a:latin typeface="Times New Roman" pitchFamily="18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FE6111-C28F-4260-B3A5-B50B5395B125}" type="slidenum">
              <a:rPr lang="en-US" altLang="en-US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075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309DF-CB8F-4479-96CD-4C84469C483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895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309DF-CB8F-4479-96CD-4C84469C483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75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309DF-CB8F-4479-96CD-4C84469C483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95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1,211</a:t>
            </a:r>
            <a:r>
              <a:rPr lang="en-US" baseline="0" dirty="0" smtClean="0"/>
              <a:t> Auxiliarists nationally wear the </a:t>
            </a:r>
            <a:r>
              <a:rPr lang="en-US" baseline="0" smtClean="0"/>
              <a:t>device (Jan 2015)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309DF-CB8F-4479-96CD-4C84469C483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246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309DF-CB8F-4479-96CD-4C84469C483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0628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309DF-CB8F-4479-96CD-4C84469C483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476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309DF-CB8F-4479-96CD-4C84469C483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852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309DF-CB8F-4479-96CD-4C84469C483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82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309DF-CB8F-4479-96CD-4C84469C483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95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309DF-CB8F-4479-96CD-4C84469C483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10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309DF-CB8F-4479-96CD-4C84469C483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28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309DF-CB8F-4479-96CD-4C84469C483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94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Deaths: 2011: 758,</a:t>
            </a:r>
            <a:r>
              <a:rPr lang="en-US" baseline="0" dirty="0" smtClean="0"/>
              <a:t> 2012: 651, 2013: 560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309DF-CB8F-4479-96CD-4C84469C483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16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309DF-CB8F-4479-96CD-4C84469C483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68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309DF-CB8F-4479-96CD-4C84469C483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751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5BB50C0-2754-4D48-A58F-11410BA2D2CD}" type="datetime5">
              <a:rPr lang="en-US" smtClean="0"/>
              <a:pPr>
                <a:defRPr/>
              </a:pPr>
              <a:t>20-Apr-15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8B339C1-797F-4304-AD15-2E1D5D3813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0E436C-E218-4C5F-81F6-DD9461D31972}" type="datetime5">
              <a:rPr lang="en-US" smtClean="0"/>
              <a:pPr>
                <a:defRPr/>
              </a:pPr>
              <a:t>20-Apr-15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99D616-B042-45E9-92A7-E80C14FAAA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F66140-FE03-42F0-9521-B09D4C4E8523}" type="datetime5">
              <a:rPr lang="en-US" smtClean="0"/>
              <a:pPr>
                <a:defRPr/>
              </a:pPr>
              <a:t>20-Apr-15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C387A3-3FAC-4FCB-B2BF-96D812A4B1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01 aux logo 3d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9810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homeland logo tipped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867400"/>
            <a:ext cx="769938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FontTx/>
              <a:buNone/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1C221-978F-480C-8958-08E60D3DA4B5}" type="datetime5">
              <a:rPr lang="en-US" smtClean="0"/>
              <a:pPr>
                <a:defRPr/>
              </a:pPr>
              <a:t>20-Apr-15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F4C12-034A-4555-9C01-0B14FF7C0C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7096F-1982-476A-A55E-AB8D6DEB1DEA}" type="datetime5">
              <a:rPr lang="en-US" smtClean="0"/>
              <a:pPr>
                <a:defRPr/>
              </a:pPr>
              <a:t>20-Apr-15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EE99-BB63-4DCB-8B07-5838EBE26A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48E988-B9BA-40DF-9658-BF7351315E8D}" type="datetime5">
              <a:rPr lang="en-US" smtClean="0"/>
              <a:pPr>
                <a:defRPr/>
              </a:pPr>
              <a:t>20-Apr-15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BB50C0-2754-4D48-A58F-11410BA2D2CD}" type="datetime5">
              <a:rPr lang="en-US" smtClean="0"/>
              <a:pPr>
                <a:defRPr/>
              </a:pPr>
              <a:t>20-Apr-15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B339C1-797F-4304-AD15-2E1D5D3813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B6C695-F360-4F42-8422-051AB180D004}" type="datetime5">
              <a:rPr lang="en-US" smtClean="0"/>
              <a:pPr>
                <a:defRPr/>
              </a:pPr>
              <a:t>20-Apr-15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51DA2D-E271-4D17-B1B5-A7E083A058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251134-5150-459E-A65B-7651EA53A011}" type="datetime5">
              <a:rPr lang="en-US" smtClean="0"/>
              <a:pPr>
                <a:defRPr/>
              </a:pPr>
              <a:t>20-Apr-15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111EA8-438D-4060-A63C-F59A45520E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8E1696-C04F-4B1A-B94A-E49734944EAE}" type="datetime5">
              <a:rPr lang="en-US" smtClean="0"/>
              <a:pPr>
                <a:defRPr/>
              </a:pPr>
              <a:t>20-Apr-15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43895A-3E4C-4880-85CE-64851103F6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945E90-0AD5-44BA-9161-F03A87BBDF11}" type="datetime5">
              <a:rPr lang="en-US" smtClean="0"/>
              <a:pPr>
                <a:defRPr/>
              </a:pPr>
              <a:t>20-Apr-15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E886A5-B16D-4EE6-894C-0DEE9C601B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EEF03F8-2F4D-471B-872A-9B8D684B96D0}" type="datetime5">
              <a:rPr lang="en-US" smtClean="0"/>
              <a:pPr>
                <a:defRPr/>
              </a:pPr>
              <a:t>20-Apr-15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9955A2-AA59-461B-9748-297F991E56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5CE3D8A-CFCD-458A-B156-5D002ACF9E59}" type="datetime5">
              <a:rPr lang="en-US" smtClean="0"/>
              <a:pPr>
                <a:defRPr/>
              </a:pPr>
              <a:t>20-Apr-15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26EC4A1-FEEF-4152-BB30-0D2913DA65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5BB50C0-2754-4D48-A58F-11410BA2D2CD}" type="datetime5">
              <a:rPr lang="en-US" smtClean="0"/>
              <a:pPr>
                <a:defRPr/>
              </a:pPr>
              <a:t>20-Apr-15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8B339C1-797F-4304-AD15-2E1D5D3813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881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40214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Recreational Boating Safety  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937617"/>
            <a:ext cx="45624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95400" y="4262735"/>
            <a:ext cx="6795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Auxiliary Recreational Boating Safety Device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229600" cy="4114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0" dirty="0" smtClean="0"/>
              <a:t>Qualified Auxiliarists may support the RBS program by: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Conducting public education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Performing recreational Vessel Safety Checks (VSCs)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Participating in State Liaison Programs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Participating in program visitations (PVs), boat shows, and National Safe Boating Week (NSBW) activities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US Coast Guard Auxiliary Strategic Plan 2014 – 2020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001000" cy="4114800"/>
          </a:xfrm>
        </p:spPr>
        <p:txBody>
          <a:bodyPr/>
          <a:lstStyle/>
          <a:p>
            <a:pPr marL="274320" indent="-27432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Recognizes extraordinary effort of Auxiliarists who consistently provide strong support to RBS programs </a:t>
            </a:r>
          </a:p>
          <a:p>
            <a:pPr marL="274320" indent="-27432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E</a:t>
            </a:r>
            <a:r>
              <a:rPr lang="en-US" sz="2400" dirty="0" smtClean="0"/>
              <a:t>ligibility criteria requires significant </a:t>
            </a:r>
            <a:r>
              <a:rPr lang="en-US" sz="2400" i="1" dirty="0" smtClean="0"/>
              <a:t>RBS program activity over a minimum period of two years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Auxiliary RBS Award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010025"/>
            <a:ext cx="45624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What percentage of active Auxiliarists have obtained the RBS Insignia  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600" dirty="0" smtClean="0"/>
              <a:t>5%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600" dirty="0" smtClean="0"/>
              <a:t>10%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600" dirty="0" smtClean="0"/>
              <a:t>15%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600" dirty="0" smtClean="0"/>
              <a:t>20%</a:t>
            </a:r>
          </a:p>
          <a:p>
            <a:pPr marL="914400" lvl="1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ecreational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oating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afety Device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8243" y="3252787"/>
            <a:ext cx="21240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70402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What percentage of active Auxiliarists have obtained the RBS Insignia  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600" dirty="0" smtClean="0"/>
              <a:t>5% 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600" dirty="0" smtClean="0">
                <a:solidFill>
                  <a:schemeClr val="bg1"/>
                </a:solidFill>
              </a:rPr>
              <a:t>10%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600" dirty="0" smtClean="0">
                <a:solidFill>
                  <a:schemeClr val="bg1"/>
                </a:solidFill>
              </a:rPr>
              <a:t>15%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600" dirty="0" smtClean="0">
                <a:solidFill>
                  <a:schemeClr val="bg1"/>
                </a:solidFill>
              </a:rPr>
              <a:t>20%</a:t>
            </a:r>
          </a:p>
          <a:p>
            <a:pPr marL="914400" lvl="1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ecreational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oating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afety Device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200400"/>
            <a:ext cx="21240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70402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80010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Requirements: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i="1" dirty="0" smtClean="0"/>
              <a:t>Compile 120 points per year for two consecutive years </a:t>
            </a:r>
            <a:r>
              <a:rPr lang="en-US" sz="2400" dirty="0" smtClean="0"/>
              <a:t>(for a total of 240)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Hours for prescribed mission codes  ANSC-7030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Vessel Safety Checks  ANSC-7038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Program Visits </a:t>
            </a:r>
            <a:r>
              <a:rPr lang="en-US" sz="2400" dirty="0"/>
              <a:t> </a:t>
            </a:r>
            <a:r>
              <a:rPr lang="en-US" sz="2400" dirty="0" smtClean="0"/>
              <a:t>ANSC-7046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Auxiliary RBS Device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077200" cy="411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Points for eligibility may be compiled based on activity recorded in any one, or combination, of the following criteria: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b="1" dirty="0" smtClean="0"/>
              <a:t>Public Education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b="1" dirty="0" smtClean="0"/>
              <a:t>Public Affairs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b="1" dirty="0" smtClean="0"/>
              <a:t>Vessel Safety Checks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b="1" dirty="0" smtClean="0"/>
              <a:t>RBS Program Visits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b="1" dirty="0" smtClean="0"/>
              <a:t>Legislative Outreach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b="1" dirty="0" smtClean="0"/>
              <a:t>State RBS Outreach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Auxiliary RBS Device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315200" cy="4114800"/>
          </a:xfrm>
        </p:spPr>
        <p:txBody>
          <a:bodyPr/>
          <a:lstStyle/>
          <a:p>
            <a:r>
              <a:rPr lang="en-US" sz="2800" b="1" dirty="0" smtClean="0"/>
              <a:t>Public Education: </a:t>
            </a:r>
          </a:p>
          <a:p>
            <a:pPr algn="just">
              <a:buNone/>
            </a:pPr>
            <a:r>
              <a:rPr lang="en-US" sz="2400" dirty="0" smtClean="0"/>
              <a:t>   Hours recorded using any </a:t>
            </a:r>
            <a:r>
              <a:rPr lang="en-US" sz="2400" dirty="0" smtClean="0">
                <a:solidFill>
                  <a:srgbClr val="FF0000"/>
                </a:solidFill>
              </a:rPr>
              <a:t>Mission Code 14 </a:t>
            </a:r>
          </a:p>
          <a:p>
            <a:pPr algn="just"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/>
              <a:t>(1 point-per-hour as lead instructor and 0.5 points-per-hour as an assistant/aide (preparation or travel not included)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Auxiliary RBS Device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/>
              <a:t>Public Affairs</a:t>
            </a:r>
            <a:r>
              <a:rPr lang="en-US" sz="2800" dirty="0" smtClean="0"/>
              <a:t>: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   </a:t>
            </a:r>
            <a:r>
              <a:rPr lang="en-US" sz="2000" dirty="0" smtClean="0"/>
              <a:t>Activities promoting RBS (1 point-per-hour limited to actual mission hours, preparation/travel excluded):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1. Speech/talks, </a:t>
            </a:r>
            <a:r>
              <a:rPr lang="en-US" b="1" dirty="0" smtClean="0">
                <a:solidFill>
                  <a:srgbClr val="FF0000"/>
                </a:solidFill>
              </a:rPr>
              <a:t>Mission Code 10B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2. Broadcast media, </a:t>
            </a:r>
            <a:r>
              <a:rPr lang="en-US" b="1" dirty="0" smtClean="0">
                <a:solidFill>
                  <a:srgbClr val="FF0000"/>
                </a:solidFill>
              </a:rPr>
              <a:t>Mission Code 10C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3. External print media, </a:t>
            </a:r>
            <a:r>
              <a:rPr lang="en-US" b="1" dirty="0" smtClean="0">
                <a:solidFill>
                  <a:srgbClr val="FF0000"/>
                </a:solidFill>
              </a:rPr>
              <a:t>Mission Code 10F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4. Community Relations (COMREL) </a:t>
            </a:r>
            <a:r>
              <a:rPr lang="en-US" b="1" dirty="0" smtClean="0">
                <a:solidFill>
                  <a:srgbClr val="FF0000"/>
                </a:solidFill>
              </a:rPr>
              <a:t>Mission Code 10J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Auxiliary RBS Device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05000"/>
            <a:ext cx="76200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Vessel Safety Checks and Vessel Facility Inspections</a:t>
            </a:r>
            <a:r>
              <a:rPr lang="en-US" sz="2400" dirty="0" smtClean="0"/>
              <a:t>: </a:t>
            </a:r>
            <a:r>
              <a:rPr lang="en-US" sz="2000" dirty="0" smtClean="0"/>
              <a:t>Based: 1 point-per-VSC or facility inspection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en-US" sz="32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b="1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RBS Program Visitation</a:t>
            </a:r>
            <a:r>
              <a:rPr lang="en-US" sz="2400" dirty="0" smtClean="0"/>
              <a:t>: </a:t>
            </a:r>
            <a:r>
              <a:rPr lang="en-US" sz="2000" dirty="0" smtClean="0"/>
              <a:t>1 point-per-visit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Auxiliary RBS Device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488" y="2743200"/>
            <a:ext cx="2210512" cy="1422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543800" cy="4114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Legislative Outreach: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 smtClean="0"/>
              <a:t>   Hours in Federal/State Legislative Outreach or Government Affairs work, </a:t>
            </a:r>
            <a:r>
              <a:rPr lang="en-US" sz="2000" dirty="0" smtClean="0">
                <a:solidFill>
                  <a:srgbClr val="FF0000"/>
                </a:solidFill>
              </a:rPr>
              <a:t>Mission Codes 65A or 65B</a:t>
            </a:r>
            <a:r>
              <a:rPr lang="en-US" sz="2000" dirty="0" smtClean="0"/>
              <a:t> (1 point-per-hour limited to face-to-face contact hours, preparation or travel not included)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State RBS Outreach: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  </a:t>
            </a:r>
            <a:r>
              <a:rPr lang="en-US" sz="2000" dirty="0" smtClean="0"/>
              <a:t>Hours </a:t>
            </a:r>
            <a:r>
              <a:rPr lang="en-US" sz="2000" dirty="0"/>
              <a:t>recorded in meetings with a state BLA or state BLA staff, </a:t>
            </a:r>
            <a:r>
              <a:rPr lang="en-US" sz="2000" dirty="0">
                <a:solidFill>
                  <a:srgbClr val="FF0000"/>
                </a:solidFill>
              </a:rPr>
              <a:t>Mission Code 65C </a:t>
            </a:r>
            <a:r>
              <a:rPr lang="en-US" sz="2000" dirty="0"/>
              <a:t>(1 point-per-hour limited to face-to-face contact hours, preparation or travel not included)</a:t>
            </a:r>
            <a:endParaRPr lang="en-US" sz="2000" b="1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8153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Auxiliary RBS Device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pPr marL="914400" lvl="1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Mission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43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320" indent="-27432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3366"/>
                </a:solidFill>
              </a:rPr>
              <a:t>To promote and improve Recreational Boating Safety </a:t>
            </a:r>
          </a:p>
          <a:p>
            <a:pPr marL="274320" indent="-27432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To provide trained crews and facilities to augment the Coast Guard and enhance safety and security of our ports, waterways, and coastal regions </a:t>
            </a:r>
          </a:p>
          <a:p>
            <a:pPr marL="274320" indent="-27432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To support Coast Guard operational, administrative, and logistical Requirements </a:t>
            </a:r>
          </a:p>
        </p:txBody>
      </p:sp>
      <p:pic>
        <p:nvPicPr>
          <p:cNvPr id="1028" name="Picture 4" descr="http://cgauxflotilla19.org/images/auxlogochro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28" y="66675"/>
            <a:ext cx="1685925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0402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848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Reporting eligible activity for the RBS Device:  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2800" dirty="0" smtClean="0"/>
              <a:t>Mission Activity Report ANSC-7030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2800" dirty="0" smtClean="0"/>
              <a:t>Vessel Examination Activity Report ANSC-7038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2800" dirty="0" smtClean="0"/>
              <a:t>RBS Visitation Report ANSC-7046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2800" dirty="0" smtClean="0"/>
              <a:t>All of the above</a:t>
            </a:r>
          </a:p>
          <a:p>
            <a:pPr marL="914400" lvl="1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Time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70402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848600" cy="411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Reporting eligible activity for the RBS Device: 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 smtClean="0">
                <a:solidFill>
                  <a:schemeClr val="bg1"/>
                </a:solidFill>
              </a:rPr>
              <a:t>Mission Activity Report ANSC-7030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 smtClean="0">
                <a:solidFill>
                  <a:schemeClr val="bg1"/>
                </a:solidFill>
              </a:rPr>
              <a:t>Vessel Examination Activity Report ANSC-7038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 smtClean="0">
                <a:solidFill>
                  <a:schemeClr val="bg1"/>
                </a:solidFill>
              </a:rPr>
              <a:t>RBS Visitation Report ANSC-7046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000" dirty="0" smtClean="0"/>
              <a:t>All of the above (ANSC-7030, 7038 and 7046)</a:t>
            </a:r>
          </a:p>
          <a:p>
            <a:pPr marL="914400" lvl="1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Time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70402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1148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Work Together – create teams to focus on RBS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Develop a robust safety culture across all missions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Plan to succeed – develop and implement an annual plan to achieve RBS goals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33400"/>
            <a:ext cx="60198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RBS Challenge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57600"/>
            <a:ext cx="3524174" cy="2667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382000" cy="4114800"/>
          </a:xfrm>
        </p:spPr>
        <p:txBody>
          <a:bodyPr/>
          <a:lstStyle/>
          <a:p>
            <a:r>
              <a:rPr lang="en-US" dirty="0" smtClean="0"/>
              <a:t>According to the 2013 Recreational Boating Statistics, what % of all drownings were attributed to paddle craft? 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600" dirty="0" smtClean="0"/>
              <a:t>15%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600" dirty="0" smtClean="0"/>
              <a:t>25%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600" dirty="0" smtClean="0"/>
              <a:t>35%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600" dirty="0" smtClean="0"/>
              <a:t>45%</a:t>
            </a:r>
          </a:p>
          <a:p>
            <a:pPr marL="914400" lvl="1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for RBS Activity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70402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382000" cy="4114800"/>
          </a:xfrm>
        </p:spPr>
        <p:txBody>
          <a:bodyPr/>
          <a:lstStyle/>
          <a:p>
            <a:r>
              <a:rPr lang="en-US" dirty="0" smtClean="0"/>
              <a:t>According to the 2013 Recreational Boating Statistics, what % of all drownings were attributed to paddle craft? 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600" dirty="0" smtClean="0">
                <a:solidFill>
                  <a:schemeClr val="bg1"/>
                </a:solidFill>
              </a:rPr>
              <a:t>15%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25% (includes kayaks, canoes, paddle boards, row boats)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600" dirty="0" smtClean="0">
                <a:solidFill>
                  <a:schemeClr val="bg1"/>
                </a:solidFill>
              </a:rPr>
              <a:t>35%</a:t>
            </a:r>
          </a:p>
          <a:p>
            <a:pPr marL="914400" lvl="1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RBS Activity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70402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772400" cy="41148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b="0" i="1" dirty="0" smtClean="0">
                <a:solidFill>
                  <a:srgbClr val="002060"/>
                </a:solidFill>
              </a:rPr>
              <a:t>Expand and enhance efforts in water safety and education </a:t>
            </a:r>
          </a:p>
          <a:p>
            <a:pPr>
              <a:spcBef>
                <a:spcPts val="1800"/>
              </a:spcBef>
            </a:pPr>
            <a:r>
              <a:rPr lang="en-US" sz="2400" b="0" dirty="0" smtClean="0"/>
              <a:t>Make the Auxiliary the key partner (i.e. USPS, ACA) in RBS efforts</a:t>
            </a:r>
          </a:p>
          <a:p>
            <a:pPr>
              <a:spcBef>
                <a:spcPts val="1800"/>
              </a:spcBef>
            </a:pPr>
            <a:r>
              <a:rPr lang="en-US" sz="2400" b="0" dirty="0" smtClean="0"/>
              <a:t>Strengthen presence in electronic safe boating education (ebooks, on-line courses, new classroom material)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US Coast Guard Auxiliary Strategic Plan 2014 – 2020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772400" cy="4114800"/>
          </a:xfrm>
        </p:spPr>
        <p:txBody>
          <a:bodyPr/>
          <a:lstStyle/>
          <a:p>
            <a:endParaRPr lang="en-US" sz="2400" b="0" dirty="0" smtClean="0"/>
          </a:p>
          <a:p>
            <a:r>
              <a:rPr lang="en-US" sz="2400" b="0" dirty="0" smtClean="0"/>
              <a:t>Expand efforts in Water Safety </a:t>
            </a:r>
            <a:r>
              <a:rPr lang="en-US" sz="2400" dirty="0" smtClean="0"/>
              <a:t>=</a:t>
            </a:r>
            <a:r>
              <a:rPr lang="en-US" sz="2400" dirty="0"/>
              <a:t> </a:t>
            </a:r>
            <a:r>
              <a:rPr lang="en-US" sz="2400" b="0" dirty="0" smtClean="0"/>
              <a:t>RBS Challenge </a:t>
            </a:r>
            <a:endParaRPr lang="en-US" sz="2400" i="1" dirty="0"/>
          </a:p>
          <a:p>
            <a:pPr marL="109728" indent="0">
              <a:buNone/>
            </a:pPr>
            <a:endParaRPr lang="en-US" sz="2400" b="0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US" sz="2400" b="0" i="1" dirty="0" smtClean="0">
                <a:solidFill>
                  <a:schemeClr val="accent4">
                    <a:lumMod val="75000"/>
                  </a:schemeClr>
                </a:solidFill>
              </a:rPr>
              <a:t>ncrease Auxiliary presence and relevance in the  growing paddle craft community to better promote on the water safety and reduce fatalities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US Coast Guard Auxiliary Strategic Plan 2014 – 2020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989" y="3886200"/>
            <a:ext cx="3307104" cy="2201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066800"/>
            <a:ext cx="7544577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Recreational Boating Trends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64" y="1219200"/>
            <a:ext cx="8307736" cy="548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Recreational Boating Trends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924800" cy="4114800"/>
          </a:xfrm>
        </p:spPr>
        <p:txBody>
          <a:bodyPr/>
          <a:lstStyle/>
          <a:p>
            <a:r>
              <a:rPr lang="en-US" sz="2800" dirty="0" smtClean="0"/>
              <a:t>Common Characteristics - Boater Fatality: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b="1" dirty="0" smtClean="0"/>
              <a:t>Open motorboat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b="1" dirty="0" smtClean="0"/>
              <a:t>Between 55-59 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b="1" dirty="0" smtClean="0"/>
              <a:t>No life jacket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b="1" dirty="0" smtClean="0"/>
              <a:t>Alcohol contributing factor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b="1" dirty="0" smtClean="0"/>
              <a:t>June/July, Saturday, between 2:30-4:30 PM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b="1" dirty="0" smtClean="0"/>
              <a:t>Good visibility 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b="1" dirty="0" smtClean="0"/>
              <a:t>Vessel length =/&lt; 16 feet</a:t>
            </a:r>
          </a:p>
          <a:p>
            <a:pPr lvl="1">
              <a:buFont typeface="Courier New" pitchFamily="49" charset="0"/>
              <a:buChar char="o"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E2E9-A08A-4D41-9D85-25E8F49FBF8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Recreational Boating Trends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9205</TotalTime>
  <Words>796</Words>
  <Application>Microsoft Office PowerPoint</Application>
  <PresentationFormat>On-screen Show (4:3)</PresentationFormat>
  <Paragraphs>151</Paragraphs>
  <Slides>22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PowerPoint Presentation</vt:lpstr>
      <vt:lpstr>Our Mission</vt:lpstr>
      <vt:lpstr>Need for RBS Activity</vt:lpstr>
      <vt:lpstr>Need for RBS Activity</vt:lpstr>
      <vt:lpstr>US Coast Guard Auxiliary Strategic Plan 2014 – 2020</vt:lpstr>
      <vt:lpstr>US Coast Guard Auxiliary Strategic Plan 2014 – 2020</vt:lpstr>
      <vt:lpstr>Recreational Boating Trends</vt:lpstr>
      <vt:lpstr>Recreational Boating Trends</vt:lpstr>
      <vt:lpstr>Recreational Boating Trends</vt:lpstr>
      <vt:lpstr>US Coast Guard Auxiliary Strategic Plan 2014 – 2020</vt:lpstr>
      <vt:lpstr>Auxiliary RBS Award </vt:lpstr>
      <vt:lpstr>Recreational Boating Safety Device</vt:lpstr>
      <vt:lpstr>Recreational Boating Safety Device</vt:lpstr>
      <vt:lpstr>Auxiliary RBS Device </vt:lpstr>
      <vt:lpstr>Auxiliary RBS Device </vt:lpstr>
      <vt:lpstr>Auxiliary RBS Device </vt:lpstr>
      <vt:lpstr>Auxiliary RBS Device </vt:lpstr>
      <vt:lpstr>Auxiliary RBS Device </vt:lpstr>
      <vt:lpstr>Auxiliary RBS Device </vt:lpstr>
      <vt:lpstr>Recording Time</vt:lpstr>
      <vt:lpstr>Recording Time</vt:lpstr>
      <vt:lpstr> RBS Challenge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RBS Outreach briefing - N-Train 2012</dc:title>
  <dc:creator>Bruce Chr. Johnson</dc:creator>
  <cp:lastModifiedBy>Dan</cp:lastModifiedBy>
  <cp:revision>350</cp:revision>
  <cp:lastPrinted>2012-01-15T18:33:47Z</cp:lastPrinted>
  <dcterms:created xsi:type="dcterms:W3CDTF">2009-12-06T20:23:43Z</dcterms:created>
  <dcterms:modified xsi:type="dcterms:W3CDTF">2015-04-20T13:40:20Z</dcterms:modified>
</cp:coreProperties>
</file>